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strument Sans Medium"/>
      <p:regular r:id="rId11"/>
    </p:embeddedFont>
    <p:embeddedFont>
      <p:font typeface="Instrument Sans Semi Bold"/>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A2D"/>
    <a:srgbClr val="2C2D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711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54975"/>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CBCCCE"/>
                </a:solidFill>
                <a:latin typeface="Instrument Sans Semi Bold" pitchFamily="34" charset="0"/>
                <a:ea typeface="Instrument Sans Semi Bold" pitchFamily="34" charset="-122"/>
                <a:cs typeface="Instrument Sans Semi Bold" pitchFamily="34" charset="-120"/>
              </a:rPr>
              <a:t>System Monitoring Bot: Leveraging RPA for Performance Insights</a:t>
            </a:r>
            <a:endParaRPr lang="en-US" sz="6150" dirty="0"/>
          </a:p>
        </p:txBody>
      </p:sp>
      <p:sp>
        <p:nvSpPr>
          <p:cNvPr id="4" name="Text 1"/>
          <p:cNvSpPr/>
          <p:nvPr/>
        </p:nvSpPr>
        <p:spPr>
          <a:xfrm>
            <a:off x="793790" y="5008007"/>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System Monitoring Bot utilizes Robotic Process Automation (RPA) to gather vital performance insights from your computer system. This automation streamlines the process of monitoring and analyzing system data, empowering you to make informed decisions about your system's health and optimize its performance.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sp>
        <p:nvSpPr>
          <p:cNvPr id="3" name="Text 0"/>
          <p:cNvSpPr/>
          <p:nvPr/>
        </p:nvSpPr>
        <p:spPr>
          <a:xfrm>
            <a:off x="773073" y="607457"/>
            <a:ext cx="7597854" cy="2070616"/>
          </a:xfrm>
          <a:prstGeom prst="rect">
            <a:avLst/>
          </a:prstGeom>
          <a:noFill/>
          <a:ln/>
        </p:spPr>
        <p:txBody>
          <a:bodyPr wrap="square" lIns="0" tIns="0" rIns="0" bIns="0" rtlCol="0" anchor="t"/>
          <a:lstStyle/>
          <a:p>
            <a:pPr marL="0" indent="0">
              <a:lnSpc>
                <a:spcPts val="5400"/>
              </a:lnSpc>
              <a:buNone/>
            </a:pPr>
            <a:r>
              <a:rPr lang="en-US" sz="4300" dirty="0">
                <a:solidFill>
                  <a:srgbClr val="CBCCCE"/>
                </a:solidFill>
                <a:latin typeface="Instrument Sans Semi Bold" pitchFamily="34" charset="0"/>
                <a:ea typeface="Instrument Sans Semi Bold" pitchFamily="34" charset="-122"/>
                <a:cs typeface="Instrument Sans Semi Bold" pitchFamily="34" charset="-120"/>
              </a:rPr>
              <a:t>Project Overview: Automating CPU, Memory, and Time Tracking</a:t>
            </a:r>
            <a:endParaRPr lang="en-US" sz="4300" dirty="0"/>
          </a:p>
        </p:txBody>
      </p:sp>
      <p:sp>
        <p:nvSpPr>
          <p:cNvPr id="4" name="Shape 1"/>
          <p:cNvSpPr/>
          <p:nvPr/>
        </p:nvSpPr>
        <p:spPr>
          <a:xfrm>
            <a:off x="1089065" y="3009305"/>
            <a:ext cx="30480" cy="4613077"/>
          </a:xfrm>
          <a:prstGeom prst="roundRect">
            <a:avLst>
              <a:gd name="adj" fmla="val 304386"/>
            </a:avLst>
          </a:prstGeom>
          <a:solidFill>
            <a:srgbClr val="56565B"/>
          </a:solidFill>
          <a:ln/>
        </p:spPr>
      </p:sp>
      <p:sp>
        <p:nvSpPr>
          <p:cNvPr id="5" name="Shape 2"/>
          <p:cNvSpPr/>
          <p:nvPr/>
        </p:nvSpPr>
        <p:spPr>
          <a:xfrm>
            <a:off x="1322308" y="3491032"/>
            <a:ext cx="773073" cy="30480"/>
          </a:xfrm>
          <a:prstGeom prst="roundRect">
            <a:avLst>
              <a:gd name="adj" fmla="val 304386"/>
            </a:avLst>
          </a:prstGeom>
          <a:solidFill>
            <a:srgbClr val="56565B"/>
          </a:solidFill>
          <a:ln/>
        </p:spPr>
      </p:sp>
      <p:sp>
        <p:nvSpPr>
          <p:cNvPr id="6" name="Shape 3"/>
          <p:cNvSpPr/>
          <p:nvPr/>
        </p:nvSpPr>
        <p:spPr>
          <a:xfrm>
            <a:off x="855821" y="3257788"/>
            <a:ext cx="496967" cy="496967"/>
          </a:xfrm>
          <a:prstGeom prst="roundRect">
            <a:avLst>
              <a:gd name="adj" fmla="val 18669"/>
            </a:avLst>
          </a:prstGeom>
          <a:solidFill>
            <a:srgbClr val="3D3D42"/>
          </a:solidFill>
          <a:ln w="7620">
            <a:solidFill>
              <a:srgbClr val="56565B"/>
            </a:solidFill>
            <a:prstDash val="solid"/>
          </a:ln>
        </p:spPr>
      </p:sp>
      <p:sp>
        <p:nvSpPr>
          <p:cNvPr id="7" name="Text 4"/>
          <p:cNvSpPr/>
          <p:nvPr/>
        </p:nvSpPr>
        <p:spPr>
          <a:xfrm>
            <a:off x="1040130" y="3340537"/>
            <a:ext cx="128230" cy="331351"/>
          </a:xfrm>
          <a:prstGeom prst="rect">
            <a:avLst/>
          </a:prstGeom>
          <a:noFill/>
          <a:ln/>
        </p:spPr>
        <p:txBody>
          <a:bodyPr wrap="none" lIns="0" tIns="0" rIns="0" bIns="0" rtlCol="0" anchor="t"/>
          <a:lstStyle/>
          <a:p>
            <a:pPr marL="0" indent="0" algn="ctr">
              <a:lnSpc>
                <a:spcPts val="2600"/>
              </a:lnSpc>
              <a:buNone/>
            </a:pPr>
            <a:r>
              <a:rPr lang="en-US" sz="2600" dirty="0">
                <a:solidFill>
                  <a:srgbClr val="CFD0D8"/>
                </a:solidFill>
                <a:latin typeface="Instrument Sans Semi Bold" pitchFamily="34" charset="0"/>
                <a:ea typeface="Instrument Sans Semi Bold" pitchFamily="34" charset="-122"/>
                <a:cs typeface="Instrument Sans Semi Bold" pitchFamily="34" charset="-120"/>
              </a:rPr>
              <a:t>1</a:t>
            </a:r>
            <a:endParaRPr lang="en-US" sz="2600" dirty="0"/>
          </a:p>
        </p:txBody>
      </p:sp>
      <p:sp>
        <p:nvSpPr>
          <p:cNvPr id="8" name="Text 5"/>
          <p:cNvSpPr/>
          <p:nvPr/>
        </p:nvSpPr>
        <p:spPr>
          <a:xfrm>
            <a:off x="2319218" y="3230166"/>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CPU Usage</a:t>
            </a:r>
            <a:endParaRPr lang="en-US" sz="2150" dirty="0"/>
          </a:p>
        </p:txBody>
      </p:sp>
      <p:sp>
        <p:nvSpPr>
          <p:cNvPr id="9" name="Text 6"/>
          <p:cNvSpPr/>
          <p:nvPr/>
        </p:nvSpPr>
        <p:spPr>
          <a:xfrm>
            <a:off x="2319218" y="3707725"/>
            <a:ext cx="6051709" cy="706755"/>
          </a:xfrm>
          <a:prstGeom prst="rect">
            <a:avLst/>
          </a:prstGeom>
          <a:noFill/>
          <a:ln/>
        </p:spPr>
        <p:txBody>
          <a:bodyPr wrap="square" lIns="0" tIns="0" rIns="0" bIns="0" rtlCol="0" anchor="t"/>
          <a:lstStyle/>
          <a:p>
            <a:pPr marL="0" indent="0" algn="l">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The bot uses the command prompt to gather real-time data on CPU usage.</a:t>
            </a:r>
            <a:endParaRPr lang="en-US" sz="1700" dirty="0"/>
          </a:p>
        </p:txBody>
      </p:sp>
      <p:sp>
        <p:nvSpPr>
          <p:cNvPr id="10" name="Shape 7"/>
          <p:cNvSpPr/>
          <p:nvPr/>
        </p:nvSpPr>
        <p:spPr>
          <a:xfrm>
            <a:off x="1322308" y="5337929"/>
            <a:ext cx="773073" cy="30480"/>
          </a:xfrm>
          <a:prstGeom prst="roundRect">
            <a:avLst>
              <a:gd name="adj" fmla="val 304386"/>
            </a:avLst>
          </a:prstGeom>
          <a:solidFill>
            <a:srgbClr val="56565B"/>
          </a:solidFill>
          <a:ln/>
        </p:spPr>
      </p:sp>
      <p:sp>
        <p:nvSpPr>
          <p:cNvPr id="11" name="Shape 8"/>
          <p:cNvSpPr/>
          <p:nvPr/>
        </p:nvSpPr>
        <p:spPr>
          <a:xfrm>
            <a:off x="855821" y="5104686"/>
            <a:ext cx="496967" cy="496967"/>
          </a:xfrm>
          <a:prstGeom prst="roundRect">
            <a:avLst>
              <a:gd name="adj" fmla="val 18669"/>
            </a:avLst>
          </a:prstGeom>
          <a:solidFill>
            <a:srgbClr val="3D3D42"/>
          </a:solidFill>
          <a:ln w="7620">
            <a:solidFill>
              <a:srgbClr val="56565B"/>
            </a:solidFill>
            <a:prstDash val="solid"/>
          </a:ln>
        </p:spPr>
      </p:sp>
      <p:sp>
        <p:nvSpPr>
          <p:cNvPr id="12" name="Text 9"/>
          <p:cNvSpPr/>
          <p:nvPr/>
        </p:nvSpPr>
        <p:spPr>
          <a:xfrm>
            <a:off x="1012031" y="5187434"/>
            <a:ext cx="184547" cy="331351"/>
          </a:xfrm>
          <a:prstGeom prst="rect">
            <a:avLst/>
          </a:prstGeom>
          <a:noFill/>
          <a:ln/>
        </p:spPr>
        <p:txBody>
          <a:bodyPr wrap="none" lIns="0" tIns="0" rIns="0" bIns="0" rtlCol="0" anchor="t"/>
          <a:lstStyle/>
          <a:p>
            <a:pPr marL="0" indent="0" algn="ctr">
              <a:lnSpc>
                <a:spcPts val="2600"/>
              </a:lnSpc>
              <a:buNone/>
            </a:pPr>
            <a:r>
              <a:rPr lang="en-US" sz="2600" dirty="0">
                <a:solidFill>
                  <a:srgbClr val="CFD0D8"/>
                </a:solidFill>
                <a:latin typeface="Instrument Sans Semi Bold" pitchFamily="34" charset="0"/>
                <a:ea typeface="Instrument Sans Semi Bold" pitchFamily="34" charset="-122"/>
                <a:cs typeface="Instrument Sans Semi Bold" pitchFamily="34" charset="-120"/>
              </a:rPr>
              <a:t>2</a:t>
            </a:r>
            <a:endParaRPr lang="en-US" sz="2600" dirty="0"/>
          </a:p>
        </p:txBody>
      </p:sp>
      <p:sp>
        <p:nvSpPr>
          <p:cNvPr id="13" name="Text 10"/>
          <p:cNvSpPr/>
          <p:nvPr/>
        </p:nvSpPr>
        <p:spPr>
          <a:xfrm>
            <a:off x="2319218" y="5077063"/>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Memory Usage</a:t>
            </a:r>
            <a:endParaRPr lang="en-US" sz="2150" dirty="0"/>
          </a:p>
        </p:txBody>
      </p:sp>
      <p:sp>
        <p:nvSpPr>
          <p:cNvPr id="14" name="Text 11"/>
          <p:cNvSpPr/>
          <p:nvPr/>
        </p:nvSpPr>
        <p:spPr>
          <a:xfrm>
            <a:off x="2319218" y="5554623"/>
            <a:ext cx="6051709" cy="353378"/>
          </a:xfrm>
          <a:prstGeom prst="rect">
            <a:avLst/>
          </a:prstGeom>
          <a:noFill/>
          <a:ln/>
        </p:spPr>
        <p:txBody>
          <a:bodyPr wrap="none" lIns="0" tIns="0" rIns="0" bIns="0" rtlCol="0" anchor="t"/>
          <a:lstStyle/>
          <a:p>
            <a:pPr marL="0" indent="0" algn="l">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The bot gathers data on RAM usage.</a:t>
            </a:r>
            <a:endParaRPr lang="en-US" sz="1700" dirty="0"/>
          </a:p>
        </p:txBody>
      </p:sp>
      <p:sp>
        <p:nvSpPr>
          <p:cNvPr id="15" name="Shape 12"/>
          <p:cNvSpPr/>
          <p:nvPr/>
        </p:nvSpPr>
        <p:spPr>
          <a:xfrm>
            <a:off x="1322308" y="6831449"/>
            <a:ext cx="773073" cy="30480"/>
          </a:xfrm>
          <a:prstGeom prst="roundRect">
            <a:avLst>
              <a:gd name="adj" fmla="val 304386"/>
            </a:avLst>
          </a:prstGeom>
          <a:solidFill>
            <a:srgbClr val="56565B"/>
          </a:solidFill>
          <a:ln/>
        </p:spPr>
      </p:sp>
      <p:sp>
        <p:nvSpPr>
          <p:cNvPr id="16" name="Shape 13"/>
          <p:cNvSpPr/>
          <p:nvPr/>
        </p:nvSpPr>
        <p:spPr>
          <a:xfrm>
            <a:off x="855821" y="6598206"/>
            <a:ext cx="496967" cy="496967"/>
          </a:xfrm>
          <a:prstGeom prst="roundRect">
            <a:avLst>
              <a:gd name="adj" fmla="val 18669"/>
            </a:avLst>
          </a:prstGeom>
          <a:solidFill>
            <a:srgbClr val="3D3D42"/>
          </a:solidFill>
          <a:ln w="7620">
            <a:solidFill>
              <a:srgbClr val="56565B"/>
            </a:solidFill>
            <a:prstDash val="solid"/>
          </a:ln>
        </p:spPr>
      </p:sp>
      <p:sp>
        <p:nvSpPr>
          <p:cNvPr id="17" name="Text 14"/>
          <p:cNvSpPr/>
          <p:nvPr/>
        </p:nvSpPr>
        <p:spPr>
          <a:xfrm>
            <a:off x="1008340" y="6680954"/>
            <a:ext cx="191810" cy="331351"/>
          </a:xfrm>
          <a:prstGeom prst="rect">
            <a:avLst/>
          </a:prstGeom>
          <a:noFill/>
          <a:ln/>
        </p:spPr>
        <p:txBody>
          <a:bodyPr wrap="none" lIns="0" tIns="0" rIns="0" bIns="0" rtlCol="0" anchor="t"/>
          <a:lstStyle/>
          <a:p>
            <a:pPr marL="0" indent="0" algn="ctr">
              <a:lnSpc>
                <a:spcPts val="2600"/>
              </a:lnSpc>
              <a:buNone/>
            </a:pPr>
            <a:r>
              <a:rPr lang="en-US" sz="2600" dirty="0">
                <a:solidFill>
                  <a:srgbClr val="CFD0D8"/>
                </a:solidFill>
                <a:latin typeface="Instrument Sans Semi Bold" pitchFamily="34" charset="0"/>
                <a:ea typeface="Instrument Sans Semi Bold" pitchFamily="34" charset="-122"/>
                <a:cs typeface="Instrument Sans Semi Bold" pitchFamily="34" charset="-120"/>
              </a:rPr>
              <a:t>3</a:t>
            </a:r>
            <a:endParaRPr lang="en-US" sz="2600" dirty="0"/>
          </a:p>
        </p:txBody>
      </p:sp>
      <p:sp>
        <p:nvSpPr>
          <p:cNvPr id="18" name="Text 15"/>
          <p:cNvSpPr/>
          <p:nvPr/>
        </p:nvSpPr>
        <p:spPr>
          <a:xfrm>
            <a:off x="2319218" y="6570583"/>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Time Tracking</a:t>
            </a:r>
            <a:endParaRPr lang="en-US" sz="2150" dirty="0"/>
          </a:p>
        </p:txBody>
      </p:sp>
      <p:sp>
        <p:nvSpPr>
          <p:cNvPr id="19" name="Text 16"/>
          <p:cNvSpPr/>
          <p:nvPr/>
        </p:nvSpPr>
        <p:spPr>
          <a:xfrm>
            <a:off x="2319218" y="7048143"/>
            <a:ext cx="6051709" cy="353378"/>
          </a:xfrm>
          <a:prstGeom prst="rect">
            <a:avLst/>
          </a:prstGeom>
          <a:noFill/>
          <a:ln/>
        </p:spPr>
        <p:txBody>
          <a:bodyPr wrap="none" lIns="0" tIns="0" rIns="0" bIns="0" rtlCol="0" anchor="t"/>
          <a:lstStyle/>
          <a:p>
            <a:pPr marL="0" indent="0" algn="l">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The bot tracks the time each data point is collected.</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115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Gathering Data via Command Prompt</a:t>
            </a:r>
            <a:endParaRPr lang="en-US" sz="4450" dirty="0"/>
          </a:p>
        </p:txBody>
      </p:sp>
      <p:sp>
        <p:nvSpPr>
          <p:cNvPr id="4" name="Shape 1"/>
          <p:cNvSpPr/>
          <p:nvPr/>
        </p:nvSpPr>
        <p:spPr>
          <a:xfrm>
            <a:off x="793790" y="3664029"/>
            <a:ext cx="510302" cy="510302"/>
          </a:xfrm>
          <a:prstGeom prst="roundRect">
            <a:avLst>
              <a:gd name="adj" fmla="val 18669"/>
            </a:avLst>
          </a:prstGeom>
          <a:solidFill>
            <a:srgbClr val="3D3D42"/>
          </a:solidFill>
          <a:ln w="7620">
            <a:solidFill>
              <a:srgbClr val="56565B"/>
            </a:solidFill>
            <a:prstDash val="solid"/>
          </a:ln>
        </p:spPr>
      </p:sp>
      <p:sp>
        <p:nvSpPr>
          <p:cNvPr id="5" name="Text 2"/>
          <p:cNvSpPr/>
          <p:nvPr/>
        </p:nvSpPr>
        <p:spPr>
          <a:xfrm>
            <a:off x="983099" y="3749040"/>
            <a:ext cx="131683"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p:cNvSpPr/>
          <p:nvPr/>
        </p:nvSpPr>
        <p:spPr>
          <a:xfrm>
            <a:off x="1530906" y="36640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Command Prompt</a:t>
            </a:r>
            <a:endParaRPr lang="en-US" sz="2200" dirty="0"/>
          </a:p>
        </p:txBody>
      </p:sp>
      <p:sp>
        <p:nvSpPr>
          <p:cNvPr id="7" name="Text 4"/>
          <p:cNvSpPr/>
          <p:nvPr/>
        </p:nvSpPr>
        <p:spPr>
          <a:xfrm>
            <a:off x="1530906" y="415444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bot utilizes built-in commands to retrieve data from the system.</a:t>
            </a:r>
            <a:endParaRPr lang="en-US" sz="1750" dirty="0"/>
          </a:p>
        </p:txBody>
      </p:sp>
      <p:sp>
        <p:nvSpPr>
          <p:cNvPr id="8" name="Shape 5"/>
          <p:cNvSpPr/>
          <p:nvPr/>
        </p:nvSpPr>
        <p:spPr>
          <a:xfrm>
            <a:off x="4685467" y="3664029"/>
            <a:ext cx="510302" cy="510302"/>
          </a:xfrm>
          <a:prstGeom prst="roundRect">
            <a:avLst>
              <a:gd name="adj" fmla="val 18669"/>
            </a:avLst>
          </a:prstGeom>
          <a:solidFill>
            <a:srgbClr val="3D3D42"/>
          </a:solidFill>
          <a:ln w="7620">
            <a:solidFill>
              <a:srgbClr val="56565B"/>
            </a:solidFill>
            <a:prstDash val="solid"/>
          </a:ln>
        </p:spPr>
      </p:sp>
      <p:sp>
        <p:nvSpPr>
          <p:cNvPr id="9" name="Text 6"/>
          <p:cNvSpPr/>
          <p:nvPr/>
        </p:nvSpPr>
        <p:spPr>
          <a:xfrm>
            <a:off x="4845844" y="3749040"/>
            <a:ext cx="18954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p:cNvSpPr/>
          <p:nvPr/>
        </p:nvSpPr>
        <p:spPr>
          <a:xfrm>
            <a:off x="5422583" y="36640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Performance Data</a:t>
            </a:r>
            <a:endParaRPr lang="en-US" sz="2200" dirty="0"/>
          </a:p>
        </p:txBody>
      </p:sp>
      <p:sp>
        <p:nvSpPr>
          <p:cNvPr id="11" name="Text 8"/>
          <p:cNvSpPr/>
          <p:nvPr/>
        </p:nvSpPr>
        <p:spPr>
          <a:xfrm>
            <a:off x="5422583" y="4154448"/>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bot accesses CPU and memory usage information.</a:t>
            </a:r>
            <a:endParaRPr lang="en-US" sz="1750" dirty="0"/>
          </a:p>
        </p:txBody>
      </p:sp>
      <p:sp>
        <p:nvSpPr>
          <p:cNvPr id="12" name="Shape 9"/>
          <p:cNvSpPr/>
          <p:nvPr/>
        </p:nvSpPr>
        <p:spPr>
          <a:xfrm>
            <a:off x="793790" y="5725120"/>
            <a:ext cx="510302" cy="510302"/>
          </a:xfrm>
          <a:prstGeom prst="roundRect">
            <a:avLst>
              <a:gd name="adj" fmla="val 18669"/>
            </a:avLst>
          </a:prstGeom>
          <a:solidFill>
            <a:srgbClr val="3D3D42"/>
          </a:solidFill>
          <a:ln w="7620">
            <a:solidFill>
              <a:srgbClr val="56565B"/>
            </a:solidFill>
            <a:prstDash val="solid"/>
          </a:ln>
        </p:spPr>
      </p:sp>
      <p:sp>
        <p:nvSpPr>
          <p:cNvPr id="13" name="Text 10"/>
          <p:cNvSpPr/>
          <p:nvPr/>
        </p:nvSpPr>
        <p:spPr>
          <a:xfrm>
            <a:off x="950357" y="5810131"/>
            <a:ext cx="19704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4" name="Text 11"/>
          <p:cNvSpPr/>
          <p:nvPr/>
        </p:nvSpPr>
        <p:spPr>
          <a:xfrm>
            <a:off x="1530906" y="57251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Time Stamp</a:t>
            </a:r>
            <a:endParaRPr lang="en-US" sz="2200" dirty="0"/>
          </a:p>
        </p:txBody>
      </p:sp>
      <p:sp>
        <p:nvSpPr>
          <p:cNvPr id="15" name="Text 12"/>
          <p:cNvSpPr/>
          <p:nvPr/>
        </p:nvSpPr>
        <p:spPr>
          <a:xfrm>
            <a:off x="1530906" y="6215539"/>
            <a:ext cx="6819305"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bot records the exact time each data point is collected.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3744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Storing Data in an Excel Sheet</a:t>
            </a:r>
            <a:endParaRPr lang="en-US" sz="4450" dirty="0"/>
          </a:p>
        </p:txBody>
      </p:sp>
      <p:sp>
        <p:nvSpPr>
          <p:cNvPr id="4" name="Shape 1"/>
          <p:cNvSpPr/>
          <p:nvPr/>
        </p:nvSpPr>
        <p:spPr>
          <a:xfrm>
            <a:off x="6280190" y="3195161"/>
            <a:ext cx="3664863" cy="2047994"/>
          </a:xfrm>
          <a:prstGeom prst="roundRect">
            <a:avLst>
              <a:gd name="adj" fmla="val 4652"/>
            </a:avLst>
          </a:prstGeom>
          <a:solidFill>
            <a:srgbClr val="3D3D42"/>
          </a:solidFill>
          <a:ln w="7620">
            <a:solidFill>
              <a:srgbClr val="56565B"/>
            </a:solidFill>
            <a:prstDash val="solid"/>
          </a:ln>
        </p:spPr>
      </p:sp>
      <p:sp>
        <p:nvSpPr>
          <p:cNvPr id="5" name="Text 2"/>
          <p:cNvSpPr/>
          <p:nvPr/>
        </p:nvSpPr>
        <p:spPr>
          <a:xfrm>
            <a:off x="6514624" y="342959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Data Organization</a:t>
            </a:r>
            <a:endParaRPr lang="en-US" sz="2200" dirty="0"/>
          </a:p>
        </p:txBody>
      </p:sp>
      <p:sp>
        <p:nvSpPr>
          <p:cNvPr id="6" name="Text 3"/>
          <p:cNvSpPr/>
          <p:nvPr/>
        </p:nvSpPr>
        <p:spPr>
          <a:xfrm>
            <a:off x="6514624" y="3920014"/>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bot stores the collected data in a structured format.</a:t>
            </a:r>
            <a:endParaRPr lang="en-US" sz="1750" dirty="0"/>
          </a:p>
        </p:txBody>
      </p:sp>
      <p:sp>
        <p:nvSpPr>
          <p:cNvPr id="7" name="Shape 4"/>
          <p:cNvSpPr/>
          <p:nvPr/>
        </p:nvSpPr>
        <p:spPr>
          <a:xfrm>
            <a:off x="10171867" y="3195161"/>
            <a:ext cx="3664863" cy="2047994"/>
          </a:xfrm>
          <a:prstGeom prst="roundRect">
            <a:avLst>
              <a:gd name="adj" fmla="val 4652"/>
            </a:avLst>
          </a:prstGeom>
          <a:solidFill>
            <a:srgbClr val="3D3D42"/>
          </a:solidFill>
          <a:ln w="7620">
            <a:solidFill>
              <a:srgbClr val="56565B"/>
            </a:solidFill>
            <a:prstDash val="solid"/>
          </a:ln>
        </p:spPr>
      </p:sp>
      <p:sp>
        <p:nvSpPr>
          <p:cNvPr id="8" name="Text 5"/>
          <p:cNvSpPr/>
          <p:nvPr/>
        </p:nvSpPr>
        <p:spPr>
          <a:xfrm>
            <a:off x="10406301" y="342959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Excel Format</a:t>
            </a:r>
            <a:endParaRPr lang="en-US" sz="2200" dirty="0"/>
          </a:p>
        </p:txBody>
      </p:sp>
      <p:sp>
        <p:nvSpPr>
          <p:cNvPr id="9" name="Text 6"/>
          <p:cNvSpPr/>
          <p:nvPr/>
        </p:nvSpPr>
        <p:spPr>
          <a:xfrm>
            <a:off x="10406301" y="3920014"/>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Data is stored in columns for time, CPU usage, and memory usage.</a:t>
            </a:r>
            <a:endParaRPr lang="en-US" sz="1750" dirty="0"/>
          </a:p>
        </p:txBody>
      </p:sp>
      <p:sp>
        <p:nvSpPr>
          <p:cNvPr id="10" name="Shape 7"/>
          <p:cNvSpPr/>
          <p:nvPr/>
        </p:nvSpPr>
        <p:spPr>
          <a:xfrm>
            <a:off x="6280190" y="5469969"/>
            <a:ext cx="7556421" cy="1322189"/>
          </a:xfrm>
          <a:prstGeom prst="roundRect">
            <a:avLst>
              <a:gd name="adj" fmla="val 7205"/>
            </a:avLst>
          </a:prstGeom>
          <a:solidFill>
            <a:srgbClr val="3D3D42"/>
          </a:solidFill>
          <a:ln w="7620">
            <a:solidFill>
              <a:srgbClr val="56565B"/>
            </a:solidFill>
            <a:prstDash val="solid"/>
          </a:ln>
        </p:spPr>
      </p:sp>
      <p:sp>
        <p:nvSpPr>
          <p:cNvPr id="11" name="Text 8"/>
          <p:cNvSpPr/>
          <p:nvPr/>
        </p:nvSpPr>
        <p:spPr>
          <a:xfrm>
            <a:off x="6514624" y="570440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Automated Process</a:t>
            </a:r>
            <a:endParaRPr lang="en-US" sz="2200" dirty="0"/>
          </a:p>
        </p:txBody>
      </p:sp>
      <p:sp>
        <p:nvSpPr>
          <p:cNvPr id="12" name="Text 9"/>
          <p:cNvSpPr/>
          <p:nvPr/>
        </p:nvSpPr>
        <p:spPr>
          <a:xfrm>
            <a:off x="6514624" y="6194822"/>
            <a:ext cx="7087553"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bot automatically updates the spreadsheet with new data.</a:t>
            </a:r>
            <a:endParaRPr lang="en-US" sz="1750" dirty="0"/>
          </a:p>
        </p:txBody>
      </p:sp>
      <p:sp>
        <p:nvSpPr>
          <p:cNvPr id="13" name="Rectangle 12">
            <a:extLst>
              <a:ext uri="{FF2B5EF4-FFF2-40B4-BE49-F238E27FC236}">
                <a16:creationId xmlns:a16="http://schemas.microsoft.com/office/drawing/2014/main" id="{C5263275-2E44-1E7C-ACCF-1BF3A376F82A}"/>
              </a:ext>
            </a:extLst>
          </p:cNvPr>
          <p:cNvSpPr/>
          <p:nvPr/>
        </p:nvSpPr>
        <p:spPr>
          <a:xfrm>
            <a:off x="12739255" y="7689273"/>
            <a:ext cx="1891145" cy="540327"/>
          </a:xfrm>
          <a:prstGeom prst="rect">
            <a:avLst/>
          </a:prstGeom>
          <a:solidFill>
            <a:srgbClr val="2A2A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21055"/>
            <a:ext cx="817245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Visualizing Trends with Graphs</a:t>
            </a:r>
            <a:endParaRPr lang="en-US" sz="4450" dirty="0"/>
          </a:p>
        </p:txBody>
      </p:sp>
      <p:pic>
        <p:nvPicPr>
          <p:cNvPr id="3" name="Image 0" descr="preencoded.png"/>
          <p:cNvPicPr>
            <a:picLocks noChangeAspect="1"/>
          </p:cNvPicPr>
          <p:nvPr/>
        </p:nvPicPr>
        <p:blipFill>
          <a:blip r:embed="rId3"/>
          <a:stretch>
            <a:fillRect/>
          </a:stretch>
        </p:blipFill>
        <p:spPr>
          <a:xfrm>
            <a:off x="793790" y="1983462"/>
            <a:ext cx="6351270" cy="3925372"/>
          </a:xfrm>
          <a:prstGeom prst="rect">
            <a:avLst/>
          </a:prstGeom>
        </p:spPr>
      </p:pic>
      <p:sp>
        <p:nvSpPr>
          <p:cNvPr id="4" name="Text 1"/>
          <p:cNvSpPr/>
          <p:nvPr/>
        </p:nvSpPr>
        <p:spPr>
          <a:xfrm>
            <a:off x="793790" y="61923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CPU Usage Graph</a:t>
            </a:r>
            <a:endParaRPr lang="en-US" sz="2200" dirty="0"/>
          </a:p>
        </p:txBody>
      </p:sp>
      <p:sp>
        <p:nvSpPr>
          <p:cNvPr id="5" name="Text 2"/>
          <p:cNvSpPr/>
          <p:nvPr/>
        </p:nvSpPr>
        <p:spPr>
          <a:xfrm>
            <a:off x="793790" y="6682740"/>
            <a:ext cx="635127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bot creates a line graph that visualizes CPU usage patterns.</a:t>
            </a:r>
            <a:endParaRPr lang="en-US" sz="1750" dirty="0"/>
          </a:p>
        </p:txBody>
      </p:sp>
      <p:pic>
        <p:nvPicPr>
          <p:cNvPr id="6" name="Image 1" descr="preencoded.png"/>
          <p:cNvPicPr>
            <a:picLocks noChangeAspect="1"/>
          </p:cNvPicPr>
          <p:nvPr/>
        </p:nvPicPr>
        <p:blipFill>
          <a:blip r:embed="rId4"/>
          <a:stretch>
            <a:fillRect/>
          </a:stretch>
        </p:blipFill>
        <p:spPr>
          <a:xfrm>
            <a:off x="7485221" y="1983462"/>
            <a:ext cx="6351389" cy="3925372"/>
          </a:xfrm>
          <a:prstGeom prst="rect">
            <a:avLst/>
          </a:prstGeom>
        </p:spPr>
      </p:pic>
      <p:sp>
        <p:nvSpPr>
          <p:cNvPr id="7" name="Text 3"/>
          <p:cNvSpPr/>
          <p:nvPr/>
        </p:nvSpPr>
        <p:spPr>
          <a:xfrm>
            <a:off x="7485221" y="6192322"/>
            <a:ext cx="2890718"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Memory Usage Graph</a:t>
            </a:r>
            <a:endParaRPr lang="en-US" sz="2200" dirty="0"/>
          </a:p>
        </p:txBody>
      </p:sp>
      <p:sp>
        <p:nvSpPr>
          <p:cNvPr id="8" name="Text 4"/>
          <p:cNvSpPr/>
          <p:nvPr/>
        </p:nvSpPr>
        <p:spPr>
          <a:xfrm>
            <a:off x="7485221" y="6682740"/>
            <a:ext cx="6351389"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bot creates a line graph that visualizes memory usage patterns.</a:t>
            </a:r>
            <a:endParaRPr lang="en-US" sz="1750" dirty="0"/>
          </a:p>
        </p:txBody>
      </p:sp>
      <p:sp>
        <p:nvSpPr>
          <p:cNvPr id="9" name="Rectangle 8">
            <a:extLst>
              <a:ext uri="{FF2B5EF4-FFF2-40B4-BE49-F238E27FC236}">
                <a16:creationId xmlns:a16="http://schemas.microsoft.com/office/drawing/2014/main" id="{18779621-E4B5-92D9-0AE2-6FF4D98C8A2D}"/>
              </a:ext>
            </a:extLst>
          </p:cNvPr>
          <p:cNvSpPr/>
          <p:nvPr/>
        </p:nvSpPr>
        <p:spPr>
          <a:xfrm>
            <a:off x="12708082" y="7626927"/>
            <a:ext cx="1922318" cy="602673"/>
          </a:xfrm>
          <a:prstGeom prst="rect">
            <a:avLst/>
          </a:prstGeom>
          <a:solidFill>
            <a:srgbClr val="2A2A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CBCCCE"/>
                </a:solidFill>
                <a:latin typeface="Instrument Sans Semi Bold" pitchFamily="34" charset="0"/>
                <a:ea typeface="Instrument Sans Semi Bold" pitchFamily="34" charset="-122"/>
                <a:cs typeface="Instrument Sans Semi Bold" pitchFamily="34" charset="-120"/>
              </a:rPr>
              <a:t>Emailing Performance Reports</a:t>
            </a:r>
            <a:endParaRPr lang="en-US" sz="4300" dirty="0"/>
          </a:p>
        </p:txBody>
      </p:sp>
      <p:pic>
        <p:nvPicPr>
          <p:cNvPr id="4" name="Image 1" descr="preencoded.png"/>
          <p:cNvPicPr>
            <a:picLocks noChangeAspect="1"/>
          </p:cNvPicPr>
          <p:nvPr/>
        </p:nvPicPr>
        <p:blipFill>
          <a:blip r:embed="rId4"/>
          <a:stretch>
            <a:fillRect/>
          </a:stretch>
        </p:blipFill>
        <p:spPr>
          <a:xfrm>
            <a:off x="6259473" y="2319933"/>
            <a:ext cx="1104424" cy="1767126"/>
          </a:xfrm>
          <a:prstGeom prst="rect">
            <a:avLst/>
          </a:prstGeom>
        </p:spPr>
      </p:pic>
      <p:sp>
        <p:nvSpPr>
          <p:cNvPr id="5" name="Text 1"/>
          <p:cNvSpPr/>
          <p:nvPr/>
        </p:nvSpPr>
        <p:spPr>
          <a:xfrm>
            <a:off x="7695128" y="2540794"/>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Automated Email</a:t>
            </a:r>
            <a:endParaRPr lang="en-US" sz="2150" dirty="0"/>
          </a:p>
        </p:txBody>
      </p:sp>
      <p:sp>
        <p:nvSpPr>
          <p:cNvPr id="6" name="Text 2"/>
          <p:cNvSpPr/>
          <p:nvPr/>
        </p:nvSpPr>
        <p:spPr>
          <a:xfrm>
            <a:off x="76951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The bot generates an email containing a summary of the data.</a:t>
            </a:r>
            <a:endParaRPr lang="en-US" sz="1700" dirty="0"/>
          </a:p>
        </p:txBody>
      </p:sp>
      <p:pic>
        <p:nvPicPr>
          <p:cNvPr id="7" name="Image 2" descr="preencoded.png"/>
          <p:cNvPicPr>
            <a:picLocks noChangeAspect="1"/>
          </p:cNvPicPr>
          <p:nvPr/>
        </p:nvPicPr>
        <p:blipFill>
          <a:blip r:embed="rId5"/>
          <a:stretch>
            <a:fillRect/>
          </a:stretch>
        </p:blipFill>
        <p:spPr>
          <a:xfrm>
            <a:off x="6259473" y="4087058"/>
            <a:ext cx="1104424" cy="1767126"/>
          </a:xfrm>
          <a:prstGeom prst="rect">
            <a:avLst/>
          </a:prstGeom>
        </p:spPr>
      </p:pic>
      <p:sp>
        <p:nvSpPr>
          <p:cNvPr id="8" name="Text 3"/>
          <p:cNvSpPr/>
          <p:nvPr/>
        </p:nvSpPr>
        <p:spPr>
          <a:xfrm>
            <a:off x="76951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Performance Data</a:t>
            </a:r>
            <a:endParaRPr lang="en-US" sz="2150" dirty="0"/>
          </a:p>
        </p:txBody>
      </p:sp>
      <p:sp>
        <p:nvSpPr>
          <p:cNvPr id="9" name="Text 4"/>
          <p:cNvSpPr/>
          <p:nvPr/>
        </p:nvSpPr>
        <p:spPr>
          <a:xfrm>
            <a:off x="76951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The email includes an attachment with the detailed Excel data.</a:t>
            </a:r>
            <a:endParaRPr lang="en-US" sz="1700" dirty="0"/>
          </a:p>
        </p:txBody>
      </p:sp>
      <p:pic>
        <p:nvPicPr>
          <p:cNvPr id="10" name="Image 3" descr="preencoded.png"/>
          <p:cNvPicPr>
            <a:picLocks noChangeAspect="1"/>
          </p:cNvPicPr>
          <p:nvPr/>
        </p:nvPicPr>
        <p:blipFill>
          <a:blip r:embed="rId6"/>
          <a:stretch>
            <a:fillRect/>
          </a:stretch>
        </p:blipFill>
        <p:spPr>
          <a:xfrm>
            <a:off x="6259473" y="5854184"/>
            <a:ext cx="1104424" cy="1767126"/>
          </a:xfrm>
          <a:prstGeom prst="rect">
            <a:avLst/>
          </a:prstGeom>
        </p:spPr>
      </p:pic>
      <p:sp>
        <p:nvSpPr>
          <p:cNvPr id="11" name="Text 5"/>
          <p:cNvSpPr/>
          <p:nvPr/>
        </p:nvSpPr>
        <p:spPr>
          <a:xfrm>
            <a:off x="7695128" y="607504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Scheduled Reports</a:t>
            </a:r>
            <a:endParaRPr lang="en-US" sz="2150" dirty="0"/>
          </a:p>
        </p:txBody>
      </p:sp>
      <p:sp>
        <p:nvSpPr>
          <p:cNvPr id="12" name="Text 6"/>
          <p:cNvSpPr/>
          <p:nvPr/>
        </p:nvSpPr>
        <p:spPr>
          <a:xfrm>
            <a:off x="76951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The bot delivers reports on a regular schedule, such as daily or weekly.</a:t>
            </a:r>
            <a:endParaRPr lang="en-US" sz="1700" dirty="0"/>
          </a:p>
        </p:txBody>
      </p:sp>
      <p:sp>
        <p:nvSpPr>
          <p:cNvPr id="13" name="Rectangle 12">
            <a:extLst>
              <a:ext uri="{FF2B5EF4-FFF2-40B4-BE49-F238E27FC236}">
                <a16:creationId xmlns:a16="http://schemas.microsoft.com/office/drawing/2014/main" id="{EC50F860-1455-9548-58FC-39C0CF7F51F3}"/>
              </a:ext>
            </a:extLst>
          </p:cNvPr>
          <p:cNvSpPr/>
          <p:nvPr/>
        </p:nvSpPr>
        <p:spPr>
          <a:xfrm>
            <a:off x="12760036" y="7621310"/>
            <a:ext cx="1870364" cy="608290"/>
          </a:xfrm>
          <a:prstGeom prst="rect">
            <a:avLst/>
          </a:prstGeom>
          <a:solidFill>
            <a:srgbClr val="2A2A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791"/>
          </a:xfrm>
          <a:prstGeom prst="rect">
            <a:avLst/>
          </a:prstGeom>
        </p:spPr>
      </p:pic>
      <p:sp>
        <p:nvSpPr>
          <p:cNvPr id="3" name="Text 0"/>
          <p:cNvSpPr/>
          <p:nvPr/>
        </p:nvSpPr>
        <p:spPr>
          <a:xfrm>
            <a:off x="6188393" y="551617"/>
            <a:ext cx="7740015" cy="1253728"/>
          </a:xfrm>
          <a:prstGeom prst="rect">
            <a:avLst/>
          </a:prstGeom>
          <a:noFill/>
          <a:ln/>
        </p:spPr>
        <p:txBody>
          <a:bodyPr wrap="square" lIns="0" tIns="0" rIns="0" bIns="0" rtlCol="0" anchor="t"/>
          <a:lstStyle/>
          <a:p>
            <a:pPr marL="0" indent="0">
              <a:lnSpc>
                <a:spcPts val="490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Orchestrator: Scheduling and Monitoring the Process</a:t>
            </a:r>
            <a:endParaRPr lang="en-US" sz="3900" dirty="0"/>
          </a:p>
        </p:txBody>
      </p:sp>
      <p:pic>
        <p:nvPicPr>
          <p:cNvPr id="4" name="Image 1" descr="preencoded.png"/>
          <p:cNvPicPr>
            <a:picLocks noChangeAspect="1"/>
          </p:cNvPicPr>
          <p:nvPr/>
        </p:nvPicPr>
        <p:blipFill>
          <a:blip r:embed="rId4"/>
          <a:stretch>
            <a:fillRect/>
          </a:stretch>
        </p:blipFill>
        <p:spPr>
          <a:xfrm>
            <a:off x="6188393" y="2106216"/>
            <a:ext cx="501372" cy="501372"/>
          </a:xfrm>
          <a:prstGeom prst="rect">
            <a:avLst/>
          </a:prstGeom>
        </p:spPr>
      </p:pic>
      <p:sp>
        <p:nvSpPr>
          <p:cNvPr id="5" name="Text 1"/>
          <p:cNvSpPr/>
          <p:nvPr/>
        </p:nvSpPr>
        <p:spPr>
          <a:xfrm>
            <a:off x="6188393" y="2808089"/>
            <a:ext cx="2725103" cy="313373"/>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Automated Scheduling</a:t>
            </a:r>
            <a:endParaRPr lang="en-US" sz="1950" dirty="0"/>
          </a:p>
        </p:txBody>
      </p:sp>
      <p:sp>
        <p:nvSpPr>
          <p:cNvPr id="6" name="Text 2"/>
          <p:cNvSpPr/>
          <p:nvPr/>
        </p:nvSpPr>
        <p:spPr>
          <a:xfrm>
            <a:off x="6188393" y="3241715"/>
            <a:ext cx="7740015" cy="320992"/>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The bot runs on a set schedule to gather and analyze data.</a:t>
            </a:r>
            <a:endParaRPr lang="en-US" sz="1550" dirty="0"/>
          </a:p>
        </p:txBody>
      </p:sp>
      <p:pic>
        <p:nvPicPr>
          <p:cNvPr id="7" name="Image 2" descr="preencoded.png"/>
          <p:cNvPicPr>
            <a:picLocks noChangeAspect="1"/>
          </p:cNvPicPr>
          <p:nvPr/>
        </p:nvPicPr>
        <p:blipFill>
          <a:blip r:embed="rId5"/>
          <a:stretch>
            <a:fillRect/>
          </a:stretch>
        </p:blipFill>
        <p:spPr>
          <a:xfrm>
            <a:off x="6188393" y="4164449"/>
            <a:ext cx="501372" cy="501372"/>
          </a:xfrm>
          <a:prstGeom prst="rect">
            <a:avLst/>
          </a:prstGeom>
        </p:spPr>
      </p:pic>
      <p:sp>
        <p:nvSpPr>
          <p:cNvPr id="8" name="Text 3"/>
          <p:cNvSpPr/>
          <p:nvPr/>
        </p:nvSpPr>
        <p:spPr>
          <a:xfrm>
            <a:off x="6188393" y="4866323"/>
            <a:ext cx="2515791" cy="313373"/>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Real-time Monitoring</a:t>
            </a:r>
            <a:endParaRPr lang="en-US" sz="1950" dirty="0"/>
          </a:p>
        </p:txBody>
      </p:sp>
      <p:sp>
        <p:nvSpPr>
          <p:cNvPr id="9" name="Text 4"/>
          <p:cNvSpPr/>
          <p:nvPr/>
        </p:nvSpPr>
        <p:spPr>
          <a:xfrm>
            <a:off x="6188393" y="5299948"/>
            <a:ext cx="7740015" cy="320992"/>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The Orchestrator provides real-time insights into the bot's performance.</a:t>
            </a:r>
            <a:endParaRPr lang="en-US" sz="1550" dirty="0"/>
          </a:p>
        </p:txBody>
      </p:sp>
      <p:pic>
        <p:nvPicPr>
          <p:cNvPr id="10" name="Image 3" descr="preencoded.png"/>
          <p:cNvPicPr>
            <a:picLocks noChangeAspect="1"/>
          </p:cNvPicPr>
          <p:nvPr/>
        </p:nvPicPr>
        <p:blipFill>
          <a:blip r:embed="rId6"/>
          <a:stretch>
            <a:fillRect/>
          </a:stretch>
        </p:blipFill>
        <p:spPr>
          <a:xfrm>
            <a:off x="6188393" y="6222683"/>
            <a:ext cx="501372" cy="501372"/>
          </a:xfrm>
          <a:prstGeom prst="rect">
            <a:avLst/>
          </a:prstGeom>
        </p:spPr>
      </p:pic>
      <p:sp>
        <p:nvSpPr>
          <p:cNvPr id="11" name="Text 5"/>
          <p:cNvSpPr/>
          <p:nvPr/>
        </p:nvSpPr>
        <p:spPr>
          <a:xfrm>
            <a:off x="6188393" y="6924556"/>
            <a:ext cx="2507337" cy="313373"/>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Notifications</a:t>
            </a:r>
            <a:endParaRPr lang="en-US" sz="1950" dirty="0"/>
          </a:p>
        </p:txBody>
      </p:sp>
      <p:sp>
        <p:nvSpPr>
          <p:cNvPr id="12" name="Text 6"/>
          <p:cNvSpPr/>
          <p:nvPr/>
        </p:nvSpPr>
        <p:spPr>
          <a:xfrm>
            <a:off x="6188393" y="7358182"/>
            <a:ext cx="7740015" cy="320992"/>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The Orchestrator sends alerts if any issues occur during the bot's operation.</a:t>
            </a:r>
            <a:endParaRPr lang="en-US" sz="1550" dirty="0"/>
          </a:p>
        </p:txBody>
      </p:sp>
      <p:sp>
        <p:nvSpPr>
          <p:cNvPr id="13" name="Rectangle 12">
            <a:extLst>
              <a:ext uri="{FF2B5EF4-FFF2-40B4-BE49-F238E27FC236}">
                <a16:creationId xmlns:a16="http://schemas.microsoft.com/office/drawing/2014/main" id="{E2FC9BA0-CE27-B2F8-10AE-8FF62DC52CD6}"/>
              </a:ext>
            </a:extLst>
          </p:cNvPr>
          <p:cNvSpPr/>
          <p:nvPr/>
        </p:nvSpPr>
        <p:spPr>
          <a:xfrm>
            <a:off x="12822382" y="7677983"/>
            <a:ext cx="1808018" cy="550426"/>
          </a:xfrm>
          <a:prstGeom prst="rect">
            <a:avLst/>
          </a:prstGeom>
          <a:solidFill>
            <a:srgbClr val="2A2A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62877"/>
            <a:ext cx="7175183"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Conclusion and Next Steps</a:t>
            </a:r>
            <a:endParaRPr lang="en-US" sz="4450" dirty="0"/>
          </a:p>
        </p:txBody>
      </p:sp>
      <p:sp>
        <p:nvSpPr>
          <p:cNvPr id="4" name="Shape 1"/>
          <p:cNvSpPr/>
          <p:nvPr/>
        </p:nvSpPr>
        <p:spPr>
          <a:xfrm>
            <a:off x="6280190" y="3111818"/>
            <a:ext cx="7556421" cy="3054906"/>
          </a:xfrm>
          <a:prstGeom prst="roundRect">
            <a:avLst>
              <a:gd name="adj" fmla="val 3119"/>
            </a:avLst>
          </a:prstGeom>
          <a:noFill/>
          <a:ln w="7620">
            <a:solidFill>
              <a:srgbClr val="FFFFFF">
                <a:alpha val="24000"/>
              </a:srgbClr>
            </a:solidFill>
            <a:prstDash val="solid"/>
          </a:ln>
        </p:spPr>
      </p:sp>
      <p:sp>
        <p:nvSpPr>
          <p:cNvPr id="5" name="Shape 2"/>
          <p:cNvSpPr/>
          <p:nvPr/>
        </p:nvSpPr>
        <p:spPr>
          <a:xfrm>
            <a:off x="6287810" y="3119438"/>
            <a:ext cx="7541181" cy="1013222"/>
          </a:xfrm>
          <a:prstGeom prst="rect">
            <a:avLst/>
          </a:prstGeom>
          <a:solidFill>
            <a:srgbClr val="FFFFFF">
              <a:alpha val="4000"/>
            </a:srgbClr>
          </a:solidFill>
          <a:ln/>
        </p:spPr>
      </p:sp>
      <p:sp>
        <p:nvSpPr>
          <p:cNvPr id="6" name="Text 3"/>
          <p:cNvSpPr/>
          <p:nvPr/>
        </p:nvSpPr>
        <p:spPr>
          <a:xfrm>
            <a:off x="6514624" y="3263146"/>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System Monitoring Bot automates performance monitoring for efficient system management.</a:t>
            </a:r>
            <a:endParaRPr lang="en-US" sz="1750" dirty="0"/>
          </a:p>
        </p:txBody>
      </p:sp>
      <p:sp>
        <p:nvSpPr>
          <p:cNvPr id="7" name="Shape 4"/>
          <p:cNvSpPr/>
          <p:nvPr/>
        </p:nvSpPr>
        <p:spPr>
          <a:xfrm>
            <a:off x="6287810" y="4132659"/>
            <a:ext cx="7541181" cy="1013222"/>
          </a:xfrm>
          <a:prstGeom prst="rect">
            <a:avLst/>
          </a:prstGeom>
          <a:solidFill>
            <a:srgbClr val="000000">
              <a:alpha val="4000"/>
            </a:srgbClr>
          </a:solidFill>
          <a:ln/>
        </p:spPr>
      </p:sp>
      <p:sp>
        <p:nvSpPr>
          <p:cNvPr id="8" name="Text 5"/>
          <p:cNvSpPr/>
          <p:nvPr/>
        </p:nvSpPr>
        <p:spPr>
          <a:xfrm>
            <a:off x="6514624" y="4276368"/>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Future enhancements include expanding data gathering to include disk space, network usage, and user activity.</a:t>
            </a:r>
            <a:endParaRPr lang="en-US" sz="1750" dirty="0"/>
          </a:p>
        </p:txBody>
      </p:sp>
      <p:sp>
        <p:nvSpPr>
          <p:cNvPr id="9" name="Shape 6"/>
          <p:cNvSpPr/>
          <p:nvPr/>
        </p:nvSpPr>
        <p:spPr>
          <a:xfrm>
            <a:off x="6287810" y="5145881"/>
            <a:ext cx="7541181" cy="1013222"/>
          </a:xfrm>
          <a:prstGeom prst="rect">
            <a:avLst/>
          </a:prstGeom>
          <a:solidFill>
            <a:srgbClr val="FFFFFF">
              <a:alpha val="4000"/>
            </a:srgbClr>
          </a:solidFill>
          <a:ln/>
        </p:spPr>
      </p:sp>
      <p:sp>
        <p:nvSpPr>
          <p:cNvPr id="10" name="Text 7"/>
          <p:cNvSpPr/>
          <p:nvPr/>
        </p:nvSpPr>
        <p:spPr>
          <a:xfrm>
            <a:off x="6514624" y="5289590"/>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bot can be integrated with other monitoring tools for a holistic view of system health.</a:t>
            </a:r>
            <a:endParaRPr lang="en-US" sz="1750" dirty="0"/>
          </a:p>
        </p:txBody>
      </p:sp>
      <p:sp>
        <p:nvSpPr>
          <p:cNvPr id="11" name="Rectangle 10">
            <a:extLst>
              <a:ext uri="{FF2B5EF4-FFF2-40B4-BE49-F238E27FC236}">
                <a16:creationId xmlns:a16="http://schemas.microsoft.com/office/drawing/2014/main" id="{3FD3AAA6-1BBE-450F-0BDD-BD33F160805F}"/>
              </a:ext>
            </a:extLst>
          </p:cNvPr>
          <p:cNvSpPr/>
          <p:nvPr/>
        </p:nvSpPr>
        <p:spPr>
          <a:xfrm>
            <a:off x="12593782" y="7502236"/>
            <a:ext cx="2036618" cy="633846"/>
          </a:xfrm>
          <a:prstGeom prst="rect">
            <a:avLst/>
          </a:prstGeom>
          <a:solidFill>
            <a:srgbClr val="2A2A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393</Words>
  <Application>Microsoft Office PowerPoint</Application>
  <PresentationFormat>Custom</PresentationFormat>
  <Paragraphs>60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Instrument Sans Semi Bold</vt:lpstr>
      <vt:lpstr>Arial</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AKILAN A</cp:lastModifiedBy>
  <cp:revision>2</cp:revision>
  <dcterms:created xsi:type="dcterms:W3CDTF">2024-11-11T18:44:50Z</dcterms:created>
  <dcterms:modified xsi:type="dcterms:W3CDTF">2024-11-11T18:50:31Z</dcterms:modified>
</cp:coreProperties>
</file>